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9" r:id="rId3"/>
    <p:sldId id="260" r:id="rId4"/>
    <p:sldId id="269" r:id="rId5"/>
    <p:sldId id="257" r:id="rId6"/>
    <p:sldId id="258" r:id="rId7"/>
    <p:sldId id="261" r:id="rId8"/>
    <p:sldId id="270" r:id="rId9"/>
    <p:sldId id="263" r:id="rId10"/>
    <p:sldId id="262" r:id="rId11"/>
    <p:sldId id="264" r:id="rId12"/>
    <p:sldId id="265" r:id="rId13"/>
    <p:sldId id="266" r:id="rId14"/>
    <p:sldId id="267"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15" autoAdjust="0"/>
  </p:normalViewPr>
  <p:slideViewPr>
    <p:cSldViewPr>
      <p:cViewPr>
        <p:scale>
          <a:sx n="73" d="100"/>
          <a:sy n="73" d="100"/>
        </p:scale>
        <p:origin x="-1296" y="2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4D9AED-FEBA-4CEB-A780-F768DF5099DC}" type="datetimeFigureOut">
              <a:rPr lang="en-US" smtClean="0"/>
              <a:t>11/28/2014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C4F2B2-42AC-4528-AEE1-3E810F4569C2}" type="slidenum">
              <a:rPr lang="en-US" smtClean="0"/>
              <a:t>‹#›</a:t>
            </a:fld>
            <a:endParaRPr lang="en-US"/>
          </a:p>
        </p:txBody>
      </p:sp>
    </p:spTree>
    <p:extLst>
      <p:ext uri="{BB962C8B-B14F-4D97-AF65-F5344CB8AC3E}">
        <p14:creationId xmlns:p14="http://schemas.microsoft.com/office/powerpoint/2010/main" val="3298917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4F2B2-42AC-4528-AEE1-3E810F4569C2}" type="slidenum">
              <a:rPr lang="en-US" smtClean="0"/>
              <a:t>14</a:t>
            </a:fld>
            <a:endParaRPr lang="en-US"/>
          </a:p>
        </p:txBody>
      </p:sp>
    </p:spTree>
    <p:extLst>
      <p:ext uri="{BB962C8B-B14F-4D97-AF65-F5344CB8AC3E}">
        <p14:creationId xmlns:p14="http://schemas.microsoft.com/office/powerpoint/2010/main" val="2512925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E2B939-0A5E-4288-9F39-494F644048C7}" type="datetimeFigureOut">
              <a:rPr lang="en-US" smtClean="0"/>
              <a:t>11/28/2014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160D4-588B-42A3-9152-BDC37A3F7F5D}" type="slidenum">
              <a:rPr lang="en-US" smtClean="0"/>
              <a:t>‹#›</a:t>
            </a:fld>
            <a:endParaRPr lang="en-US"/>
          </a:p>
        </p:txBody>
      </p:sp>
    </p:spTree>
    <p:extLst>
      <p:ext uri="{BB962C8B-B14F-4D97-AF65-F5344CB8AC3E}">
        <p14:creationId xmlns:p14="http://schemas.microsoft.com/office/powerpoint/2010/main" val="1071701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E2B939-0A5E-4288-9F39-494F644048C7}" type="datetimeFigureOut">
              <a:rPr lang="en-US" smtClean="0"/>
              <a:t>11/28/2014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160D4-588B-42A3-9152-BDC37A3F7F5D}" type="slidenum">
              <a:rPr lang="en-US" smtClean="0"/>
              <a:t>‹#›</a:t>
            </a:fld>
            <a:endParaRPr lang="en-US"/>
          </a:p>
        </p:txBody>
      </p:sp>
    </p:spTree>
    <p:extLst>
      <p:ext uri="{BB962C8B-B14F-4D97-AF65-F5344CB8AC3E}">
        <p14:creationId xmlns:p14="http://schemas.microsoft.com/office/powerpoint/2010/main" val="78785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E2B939-0A5E-4288-9F39-494F644048C7}" type="datetimeFigureOut">
              <a:rPr lang="en-US" smtClean="0"/>
              <a:t>11/28/2014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160D4-588B-42A3-9152-BDC37A3F7F5D}" type="slidenum">
              <a:rPr lang="en-US" smtClean="0"/>
              <a:t>‹#›</a:t>
            </a:fld>
            <a:endParaRPr lang="en-US"/>
          </a:p>
        </p:txBody>
      </p:sp>
    </p:spTree>
    <p:extLst>
      <p:ext uri="{BB962C8B-B14F-4D97-AF65-F5344CB8AC3E}">
        <p14:creationId xmlns:p14="http://schemas.microsoft.com/office/powerpoint/2010/main" val="76204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E2B939-0A5E-4288-9F39-494F644048C7}" type="datetimeFigureOut">
              <a:rPr lang="en-US" smtClean="0"/>
              <a:t>11/28/2014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160D4-588B-42A3-9152-BDC37A3F7F5D}" type="slidenum">
              <a:rPr lang="en-US" smtClean="0"/>
              <a:t>‹#›</a:t>
            </a:fld>
            <a:endParaRPr lang="en-US"/>
          </a:p>
        </p:txBody>
      </p:sp>
    </p:spTree>
    <p:extLst>
      <p:ext uri="{BB962C8B-B14F-4D97-AF65-F5344CB8AC3E}">
        <p14:creationId xmlns:p14="http://schemas.microsoft.com/office/powerpoint/2010/main" val="3732717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2B939-0A5E-4288-9F39-494F644048C7}" type="datetimeFigureOut">
              <a:rPr lang="en-US" smtClean="0"/>
              <a:t>11/28/2014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160D4-588B-42A3-9152-BDC37A3F7F5D}" type="slidenum">
              <a:rPr lang="en-US" smtClean="0"/>
              <a:t>‹#›</a:t>
            </a:fld>
            <a:endParaRPr lang="en-US"/>
          </a:p>
        </p:txBody>
      </p:sp>
    </p:spTree>
    <p:extLst>
      <p:ext uri="{BB962C8B-B14F-4D97-AF65-F5344CB8AC3E}">
        <p14:creationId xmlns:p14="http://schemas.microsoft.com/office/powerpoint/2010/main" val="1654865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E2B939-0A5E-4288-9F39-494F644048C7}" type="datetimeFigureOut">
              <a:rPr lang="en-US" smtClean="0"/>
              <a:t>11/28/2014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160D4-588B-42A3-9152-BDC37A3F7F5D}" type="slidenum">
              <a:rPr lang="en-US" smtClean="0"/>
              <a:t>‹#›</a:t>
            </a:fld>
            <a:endParaRPr lang="en-US"/>
          </a:p>
        </p:txBody>
      </p:sp>
    </p:spTree>
    <p:extLst>
      <p:ext uri="{BB962C8B-B14F-4D97-AF65-F5344CB8AC3E}">
        <p14:creationId xmlns:p14="http://schemas.microsoft.com/office/powerpoint/2010/main" val="802617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E2B939-0A5E-4288-9F39-494F644048C7}" type="datetimeFigureOut">
              <a:rPr lang="en-US" smtClean="0"/>
              <a:t>11/28/2014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1160D4-588B-42A3-9152-BDC37A3F7F5D}" type="slidenum">
              <a:rPr lang="en-US" smtClean="0"/>
              <a:t>‹#›</a:t>
            </a:fld>
            <a:endParaRPr lang="en-US"/>
          </a:p>
        </p:txBody>
      </p:sp>
    </p:spTree>
    <p:extLst>
      <p:ext uri="{BB962C8B-B14F-4D97-AF65-F5344CB8AC3E}">
        <p14:creationId xmlns:p14="http://schemas.microsoft.com/office/powerpoint/2010/main" val="2331933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E2B939-0A5E-4288-9F39-494F644048C7}" type="datetimeFigureOut">
              <a:rPr lang="en-US" smtClean="0"/>
              <a:t>11/28/2014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1160D4-588B-42A3-9152-BDC37A3F7F5D}" type="slidenum">
              <a:rPr lang="en-US" smtClean="0"/>
              <a:t>‹#›</a:t>
            </a:fld>
            <a:endParaRPr lang="en-US"/>
          </a:p>
        </p:txBody>
      </p:sp>
    </p:spTree>
    <p:extLst>
      <p:ext uri="{BB962C8B-B14F-4D97-AF65-F5344CB8AC3E}">
        <p14:creationId xmlns:p14="http://schemas.microsoft.com/office/powerpoint/2010/main" val="1194926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2B939-0A5E-4288-9F39-494F644048C7}" type="datetimeFigureOut">
              <a:rPr lang="en-US" smtClean="0"/>
              <a:t>11/28/2014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1160D4-588B-42A3-9152-BDC37A3F7F5D}" type="slidenum">
              <a:rPr lang="en-US" smtClean="0"/>
              <a:t>‹#›</a:t>
            </a:fld>
            <a:endParaRPr lang="en-US"/>
          </a:p>
        </p:txBody>
      </p:sp>
    </p:spTree>
    <p:extLst>
      <p:ext uri="{BB962C8B-B14F-4D97-AF65-F5344CB8AC3E}">
        <p14:creationId xmlns:p14="http://schemas.microsoft.com/office/powerpoint/2010/main" val="4126116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E2B939-0A5E-4288-9F39-494F644048C7}" type="datetimeFigureOut">
              <a:rPr lang="en-US" smtClean="0"/>
              <a:t>11/28/2014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160D4-588B-42A3-9152-BDC37A3F7F5D}" type="slidenum">
              <a:rPr lang="en-US" smtClean="0"/>
              <a:t>‹#›</a:t>
            </a:fld>
            <a:endParaRPr lang="en-US"/>
          </a:p>
        </p:txBody>
      </p:sp>
    </p:spTree>
    <p:extLst>
      <p:ext uri="{BB962C8B-B14F-4D97-AF65-F5344CB8AC3E}">
        <p14:creationId xmlns:p14="http://schemas.microsoft.com/office/powerpoint/2010/main" val="1763941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E2B939-0A5E-4288-9F39-494F644048C7}" type="datetimeFigureOut">
              <a:rPr lang="en-US" smtClean="0"/>
              <a:t>11/28/2014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160D4-588B-42A3-9152-BDC37A3F7F5D}" type="slidenum">
              <a:rPr lang="en-US" smtClean="0"/>
              <a:t>‹#›</a:t>
            </a:fld>
            <a:endParaRPr lang="en-US"/>
          </a:p>
        </p:txBody>
      </p:sp>
    </p:spTree>
    <p:extLst>
      <p:ext uri="{BB962C8B-B14F-4D97-AF65-F5344CB8AC3E}">
        <p14:creationId xmlns:p14="http://schemas.microsoft.com/office/powerpoint/2010/main" val="2951242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E2B939-0A5E-4288-9F39-494F644048C7}" type="datetimeFigureOut">
              <a:rPr lang="en-US" smtClean="0"/>
              <a:t>11/28/2014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1160D4-588B-42A3-9152-BDC37A3F7F5D}" type="slidenum">
              <a:rPr lang="en-US" smtClean="0"/>
              <a:t>‹#›</a:t>
            </a:fld>
            <a:endParaRPr lang="en-US"/>
          </a:p>
        </p:txBody>
      </p:sp>
    </p:spTree>
    <p:extLst>
      <p:ext uri="{BB962C8B-B14F-4D97-AF65-F5344CB8AC3E}">
        <p14:creationId xmlns:p14="http://schemas.microsoft.com/office/powerpoint/2010/main" val="3067288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youtube.com/watch?v=jSdw9m3Fsk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forbes.com/sites/jacquelynsmith/2013/04/16/how-social-media-can-help-or-hurt-your-job-search/"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wbir.com/video/2516206845001/1/Helpful-or-harmful-Social-media-impact-on-job-search"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ted.com/talks/juan_enriquez_how_to_think_about_digital_tattoo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thefreelibrary.com/Guess+who's+looking+at+your+Facebook+page?-a038506832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mediabistro.com/alltwitter/social-media-employee-screening_b55256"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
            <a:ext cx="9724870" cy="6471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976235" y="685800"/>
            <a:ext cx="7772400" cy="1470025"/>
          </a:xfrm>
        </p:spPr>
        <p:style>
          <a:lnRef idx="3">
            <a:schemeClr val="lt1"/>
          </a:lnRef>
          <a:fillRef idx="1">
            <a:schemeClr val="accent5"/>
          </a:fillRef>
          <a:effectRef idx="1">
            <a:schemeClr val="accent5"/>
          </a:effectRef>
          <a:fontRef idx="minor">
            <a:schemeClr val="lt1"/>
          </a:fontRef>
        </p:style>
        <p:txBody>
          <a:bodyPr>
            <a:normAutofit/>
          </a:bodyPr>
          <a:lstStyle/>
          <a:p>
            <a:r>
              <a:rPr lang="en-US" sz="6000" dirty="0" smtClean="0"/>
              <a:t>Impact of Social Media</a:t>
            </a:r>
            <a:endParaRPr lang="en-US" sz="6000" dirty="0"/>
          </a:p>
        </p:txBody>
      </p:sp>
      <p:sp>
        <p:nvSpPr>
          <p:cNvPr id="3" name="Subtitle 2"/>
          <p:cNvSpPr>
            <a:spLocks noGrp="1"/>
          </p:cNvSpPr>
          <p:nvPr>
            <p:ph type="subTitle" idx="1"/>
          </p:nvPr>
        </p:nvSpPr>
        <p:spPr>
          <a:xfrm>
            <a:off x="2362200" y="3962400"/>
            <a:ext cx="4800600" cy="1219200"/>
          </a:xfrm>
        </p:spPr>
        <p:style>
          <a:lnRef idx="1">
            <a:schemeClr val="accent5"/>
          </a:lnRef>
          <a:fillRef idx="2">
            <a:schemeClr val="accent5"/>
          </a:fillRef>
          <a:effectRef idx="1">
            <a:schemeClr val="accent5"/>
          </a:effectRef>
          <a:fontRef idx="minor">
            <a:schemeClr val="dk1"/>
          </a:fontRef>
        </p:style>
        <p:txBody>
          <a:bodyPr>
            <a:noAutofit/>
          </a:bodyPr>
          <a:lstStyle/>
          <a:p>
            <a:r>
              <a:rPr lang="en-US" sz="3600" dirty="0"/>
              <a:t>o</a:t>
            </a:r>
            <a:r>
              <a:rPr lang="en-US" sz="3600" dirty="0" smtClean="0"/>
              <a:t>n </a:t>
            </a:r>
          </a:p>
          <a:p>
            <a:r>
              <a:rPr lang="en-US" sz="3600" dirty="0" smtClean="0"/>
              <a:t>Potential Employment</a:t>
            </a:r>
            <a:endParaRPr lang="en-US" sz="3600" dirty="0"/>
          </a:p>
        </p:txBody>
      </p:sp>
    </p:spTree>
    <p:extLst>
      <p:ext uri="{BB962C8B-B14F-4D97-AF65-F5344CB8AC3E}">
        <p14:creationId xmlns:p14="http://schemas.microsoft.com/office/powerpoint/2010/main" val="444233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US" dirty="0" smtClean="0"/>
              <a:t>What Do Employers Think?</a:t>
            </a:r>
            <a:endParaRPr lang="en-US" dirty="0"/>
          </a:p>
        </p:txBody>
      </p:sp>
      <p:sp>
        <p:nvSpPr>
          <p:cNvPr id="3" name="Content Placeholder 2"/>
          <p:cNvSpPr>
            <a:spLocks noGrp="1"/>
          </p:cNvSpPr>
          <p:nvPr>
            <p:ph idx="1"/>
          </p:nvPr>
        </p:nvSpPr>
        <p:spPr/>
        <p:txBody>
          <a:bodyPr/>
          <a:lstStyle/>
          <a:p>
            <a:r>
              <a:rPr lang="en-US" dirty="0" smtClean="0"/>
              <a:t>View YouTube clip to get a good idea….</a:t>
            </a:r>
          </a:p>
          <a:p>
            <a:r>
              <a:rPr lang="en-US" dirty="0">
                <a:hlinkClick r:id="rId2"/>
              </a:rPr>
              <a:t>http://</a:t>
            </a:r>
            <a:r>
              <a:rPr lang="en-US" dirty="0" smtClean="0">
                <a:hlinkClick r:id="rId2"/>
              </a:rPr>
              <a:t>www.youtube.com/watch?v=jSdw9m3FskA</a:t>
            </a:r>
            <a:endParaRPr lang="en-US" dirty="0" smtClean="0"/>
          </a:p>
          <a:p>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200400"/>
            <a:ext cx="3281362" cy="3266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7103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US" dirty="0" smtClean="0"/>
              <a:t>What’s Out There About You?</a:t>
            </a:r>
            <a:endParaRPr lang="en-US" dirty="0"/>
          </a:p>
        </p:txBody>
      </p:sp>
      <p:sp>
        <p:nvSpPr>
          <p:cNvPr id="3" name="Content Placeholder 2"/>
          <p:cNvSpPr>
            <a:spLocks noGrp="1"/>
          </p:cNvSpPr>
          <p:nvPr>
            <p:ph idx="1"/>
          </p:nvPr>
        </p:nvSpPr>
        <p:spPr/>
        <p:txBody>
          <a:bodyPr/>
          <a:lstStyle/>
          <a:p>
            <a:r>
              <a:rPr lang="en-US" dirty="0" smtClean="0"/>
              <a:t>Google yourself and make a list of what comes up.</a:t>
            </a:r>
          </a:p>
          <a:p>
            <a:r>
              <a:rPr lang="en-US" dirty="0" smtClean="0"/>
              <a:t>If you knew an employer was going to view your social media accounts would they find anything posted that could be damaging?</a:t>
            </a:r>
          </a:p>
          <a:p>
            <a:r>
              <a:rPr lang="en-US" dirty="0" smtClean="0"/>
              <a:t>If so, what can be done about it?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800600"/>
            <a:ext cx="2819400" cy="1876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8965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US" dirty="0" smtClean="0"/>
              <a:t>What Can You Do?</a:t>
            </a:r>
            <a:endParaRPr lang="en-US" dirty="0"/>
          </a:p>
        </p:txBody>
      </p:sp>
      <p:sp>
        <p:nvSpPr>
          <p:cNvPr id="3" name="Content Placeholder 2"/>
          <p:cNvSpPr>
            <a:spLocks noGrp="1"/>
          </p:cNvSpPr>
          <p:nvPr>
            <p:ph idx="1"/>
          </p:nvPr>
        </p:nvSpPr>
        <p:spPr/>
        <p:txBody>
          <a:bodyPr/>
          <a:lstStyle/>
          <a:p>
            <a:r>
              <a:rPr lang="en-US" dirty="0" smtClean="0"/>
              <a:t>Delete It &amp; Be Prepared to Explain if Reposted</a:t>
            </a:r>
          </a:p>
          <a:p>
            <a:r>
              <a:rPr lang="en-US" dirty="0" smtClean="0"/>
              <a:t>Set Up Privacy Walls</a:t>
            </a:r>
          </a:p>
          <a:p>
            <a:r>
              <a:rPr lang="en-US" dirty="0" smtClean="0"/>
              <a:t>Un-tag Yourself from Inappropriate Photos</a:t>
            </a:r>
          </a:p>
          <a:p>
            <a:r>
              <a:rPr lang="en-US" dirty="0" smtClean="0"/>
              <a:t>Teen Eraser Law (depending on state)</a:t>
            </a:r>
          </a:p>
          <a:p>
            <a:pPr marL="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038600"/>
            <a:ext cx="2796886"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9154" b="11852"/>
          <a:stretch/>
        </p:blipFill>
        <p:spPr bwMode="auto">
          <a:xfrm>
            <a:off x="685800" y="4147456"/>
            <a:ext cx="4572000" cy="2365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2934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US" dirty="0" smtClean="0"/>
              <a:t>Remember…</a:t>
            </a:r>
            <a:endParaRPr lang="en-US" dirty="0"/>
          </a:p>
        </p:txBody>
      </p:sp>
      <p:sp>
        <p:nvSpPr>
          <p:cNvPr id="3" name="Content Placeholder 2"/>
          <p:cNvSpPr>
            <a:spLocks noGrp="1"/>
          </p:cNvSpPr>
          <p:nvPr>
            <p:ph idx="1"/>
          </p:nvPr>
        </p:nvSpPr>
        <p:spPr/>
        <p:txBody>
          <a:bodyPr/>
          <a:lstStyle/>
          <a:p>
            <a:r>
              <a:rPr lang="en-US" dirty="0" smtClean="0"/>
              <a:t>Social Media can be a valuable networking tool to connect with not just family and friends, but colleges and future/present employers….so THINK before you post!</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746248"/>
            <a:ext cx="5591175" cy="2535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9375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US" dirty="0" smtClean="0"/>
              <a:t>Conclusions:  </a:t>
            </a:r>
            <a:endParaRPr lang="en-US" dirty="0"/>
          </a:p>
        </p:txBody>
      </p:sp>
      <p:sp>
        <p:nvSpPr>
          <p:cNvPr id="3" name="Content Placeholder 2"/>
          <p:cNvSpPr>
            <a:spLocks noGrp="1"/>
          </p:cNvSpPr>
          <p:nvPr>
            <p:ph idx="1"/>
          </p:nvPr>
        </p:nvSpPr>
        <p:spPr/>
        <p:txBody>
          <a:bodyPr/>
          <a:lstStyle/>
          <a:p>
            <a:r>
              <a:rPr lang="en-US" dirty="0" smtClean="0">
                <a:hlinkClick r:id="rId3"/>
              </a:rPr>
              <a:t>http</a:t>
            </a:r>
            <a:r>
              <a:rPr lang="en-US" dirty="0">
                <a:hlinkClick r:id="rId3"/>
              </a:rPr>
              <a:t>://www.forbes.com/sites/jacquelynsmith/2013/04/16/how-social-media-can-help-or-hurt-your-job-search</a:t>
            </a:r>
            <a:r>
              <a:rPr lang="en-US" dirty="0" smtClean="0">
                <a:hlinkClick r:id="rId3"/>
              </a:rPr>
              <a:t>/</a:t>
            </a:r>
            <a:r>
              <a:rPr lang="en-US" dirty="0" smtClean="0"/>
              <a:t> (Article)</a:t>
            </a:r>
          </a:p>
          <a:p>
            <a:r>
              <a:rPr lang="en-US" dirty="0" smtClean="0"/>
              <a:t>OR</a:t>
            </a:r>
            <a:endParaRPr lang="en-US" dirty="0"/>
          </a:p>
          <a:p>
            <a:r>
              <a:rPr lang="en-US" dirty="0">
                <a:hlinkClick r:id="rId4"/>
              </a:rPr>
              <a:t>http://</a:t>
            </a:r>
            <a:r>
              <a:rPr lang="en-US" smtClean="0">
                <a:hlinkClick r:id="rId4"/>
              </a:rPr>
              <a:t>www.wbir.com/video/2516206845001/1/Helpful-or-harmful-Social-media-impact-on-job-search</a:t>
            </a:r>
            <a:r>
              <a:rPr lang="en-US" smtClean="0"/>
              <a:t> (Video </a:t>
            </a:r>
            <a:r>
              <a:rPr lang="en-US" dirty="0" smtClean="0"/>
              <a:t>Clip)</a:t>
            </a:r>
            <a:endParaRPr lang="en-US" dirty="0" smtClean="0"/>
          </a:p>
          <a:p>
            <a:endParaRPr lang="en-US" dirty="0" smtClean="0"/>
          </a:p>
          <a:p>
            <a:endParaRPr lang="en-US" dirty="0"/>
          </a:p>
        </p:txBody>
      </p:sp>
    </p:spTree>
    <p:extLst>
      <p:ext uri="{BB962C8B-B14F-4D97-AF65-F5344CB8AC3E}">
        <p14:creationId xmlns:p14="http://schemas.microsoft.com/office/powerpoint/2010/main" val="121130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US" dirty="0" smtClean="0"/>
              <a:t>Final Assignment: Complete Both</a:t>
            </a:r>
            <a:endParaRPr lang="en-US" dirty="0"/>
          </a:p>
        </p:txBody>
      </p:sp>
      <p:sp>
        <p:nvSpPr>
          <p:cNvPr id="3" name="Content Placeholder 2"/>
          <p:cNvSpPr>
            <a:spLocks noGrp="1"/>
          </p:cNvSpPr>
          <p:nvPr>
            <p:ph idx="1"/>
          </p:nvPr>
        </p:nvSpPr>
        <p:spPr/>
        <p:txBody>
          <a:bodyPr/>
          <a:lstStyle/>
          <a:p>
            <a:r>
              <a:rPr lang="en-US" dirty="0" smtClean="0"/>
              <a:t>Do you think that employers should have access to potential employees’ social media accounts?  Explain</a:t>
            </a:r>
          </a:p>
          <a:p>
            <a:r>
              <a:rPr lang="en-US" dirty="0" smtClean="0"/>
              <a:t>Describe how you would respond to a similar request when applying for a job?  Explain.</a:t>
            </a:r>
          </a:p>
          <a:p>
            <a:pPr marL="0" indent="0">
              <a:buNone/>
            </a:pPr>
            <a:endParaRPr lang="en-US" dirty="0" smtClean="0"/>
          </a:p>
          <a:p>
            <a:pPr marL="0" indent="0">
              <a:buNone/>
            </a:pPr>
            <a:r>
              <a:rPr lang="en-US" dirty="0" smtClean="0"/>
              <a:t>Length:  As long as </a:t>
            </a:r>
            <a:r>
              <a:rPr lang="en-US" smtClean="0"/>
              <a:t>it needs </a:t>
            </a:r>
            <a:r>
              <a:rPr lang="en-US" dirty="0" smtClean="0"/>
              <a:t>to be to completely answer the questions!</a:t>
            </a:r>
            <a:endParaRPr lang="en-US" dirty="0"/>
          </a:p>
        </p:txBody>
      </p:sp>
    </p:spTree>
    <p:extLst>
      <p:ext uri="{BB962C8B-B14F-4D97-AF65-F5344CB8AC3E}">
        <p14:creationId xmlns:p14="http://schemas.microsoft.com/office/powerpoint/2010/main" val="2485499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US" dirty="0" smtClean="0"/>
              <a:t>Social Media</a:t>
            </a:r>
            <a:endParaRPr lang="en-US" dirty="0"/>
          </a:p>
        </p:txBody>
      </p:sp>
      <p:sp>
        <p:nvSpPr>
          <p:cNvPr id="3" name="Content Placeholder 2"/>
          <p:cNvSpPr>
            <a:spLocks noGrp="1"/>
          </p:cNvSpPr>
          <p:nvPr>
            <p:ph idx="1"/>
          </p:nvPr>
        </p:nvSpPr>
        <p:spPr/>
        <p:txBody>
          <a:bodyPr/>
          <a:lstStyle/>
          <a:p>
            <a:r>
              <a:rPr lang="en-US" dirty="0" smtClean="0"/>
              <a:t>Helpful or </a:t>
            </a:r>
            <a:r>
              <a:rPr lang="en-US" dirty="0" smtClean="0"/>
              <a:t>Harmful</a:t>
            </a:r>
            <a:r>
              <a:rPr lang="en-US" dirty="0" smtClean="0"/>
              <a:t>?</a:t>
            </a:r>
          </a:p>
          <a:p>
            <a:r>
              <a:rPr lang="en-US" dirty="0" smtClean="0"/>
              <a:t>Individually create a t-chart brainstorming why social media can be helpful +/or </a:t>
            </a:r>
            <a:r>
              <a:rPr lang="en-US" dirty="0" smtClean="0"/>
              <a:t>harmful</a:t>
            </a:r>
            <a:r>
              <a:rPr lang="en-US" dirty="0" smtClean="0"/>
              <a:t>.</a:t>
            </a:r>
          </a:p>
          <a:p>
            <a:r>
              <a:rPr lang="en-US" dirty="0" smtClean="0"/>
              <a:t>Be prepared to share as a group.</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3146" y="3886200"/>
            <a:ext cx="2667000" cy="2516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7547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US" dirty="0" smtClean="0"/>
              <a:t>TED Talk</a:t>
            </a:r>
            <a:endParaRPr lang="en-US" dirty="0"/>
          </a:p>
        </p:txBody>
      </p:sp>
      <p:sp>
        <p:nvSpPr>
          <p:cNvPr id="3" name="Content Placeholder 2"/>
          <p:cNvSpPr>
            <a:spLocks noGrp="1"/>
          </p:cNvSpPr>
          <p:nvPr>
            <p:ph idx="1"/>
          </p:nvPr>
        </p:nvSpPr>
        <p:spPr/>
        <p:txBody>
          <a:bodyPr/>
          <a:lstStyle/>
          <a:p>
            <a:r>
              <a:rPr lang="en-US" dirty="0" smtClean="0"/>
              <a:t>View the TED Talk:  Digital Tattoos</a:t>
            </a:r>
          </a:p>
          <a:p>
            <a:r>
              <a:rPr lang="en-US" dirty="0">
                <a:hlinkClick r:id="rId2"/>
              </a:rPr>
              <a:t>https://</a:t>
            </a:r>
            <a:r>
              <a:rPr lang="en-US" dirty="0" smtClean="0">
                <a:hlinkClick r:id="rId2"/>
              </a:rPr>
              <a:t>www.ted.com/talks/juan_enriquez_how_to_think_about_digital_tattoos#t-342404</a:t>
            </a:r>
            <a:endParaRPr lang="en-US" dirty="0" smtClean="0"/>
          </a:p>
          <a:p>
            <a:r>
              <a:rPr lang="en-US" dirty="0" smtClean="0"/>
              <a:t>Identify the four lessons we can learn from the Greeks and one from the Latin’s.</a:t>
            </a:r>
            <a:endParaRPr lang="en-US" dirty="0"/>
          </a:p>
          <a:p>
            <a:pPr marL="0" indent="0">
              <a:buNone/>
            </a:pP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4514850"/>
            <a:ext cx="23622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869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US" dirty="0" smtClean="0"/>
              <a:t>Analogy</a:t>
            </a:r>
            <a:endParaRPr lang="en-US" dirty="0"/>
          </a:p>
        </p:txBody>
      </p:sp>
      <p:sp>
        <p:nvSpPr>
          <p:cNvPr id="4" name="Content Placeholder 3"/>
          <p:cNvSpPr>
            <a:spLocks noGrp="1"/>
          </p:cNvSpPr>
          <p:nvPr>
            <p:ph idx="1"/>
          </p:nvPr>
        </p:nvSpPr>
        <p:spPr/>
        <p:txBody>
          <a:bodyPr/>
          <a:lstStyle/>
          <a:p>
            <a:r>
              <a:rPr lang="en-US" dirty="0" smtClean="0"/>
              <a:t>Write a solid one paragraph minimum about the analogy between the stained fabric swatch activity and the TED Talk social media clip you just viewed.  Explain the lesson(s) to be taken away from them.</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916680"/>
            <a:ext cx="366374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1456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US" dirty="0" smtClean="0"/>
              <a:t>Agree or Disagree?</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714500"/>
            <a:ext cx="6061075"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5937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US" dirty="0" smtClean="0"/>
              <a:t>Non-fiction Summary</a:t>
            </a:r>
            <a:endParaRPr lang="en-US" dirty="0"/>
          </a:p>
        </p:txBody>
      </p:sp>
      <p:sp>
        <p:nvSpPr>
          <p:cNvPr id="3" name="Content Placeholder 2"/>
          <p:cNvSpPr>
            <a:spLocks noGrp="1"/>
          </p:cNvSpPr>
          <p:nvPr>
            <p:ph idx="1"/>
          </p:nvPr>
        </p:nvSpPr>
        <p:spPr>
          <a:xfrm>
            <a:off x="457200" y="1600200"/>
            <a:ext cx="8305800" cy="4648200"/>
          </a:xfrm>
        </p:spPr>
        <p:txBody>
          <a:bodyPr>
            <a:normAutofit fontScale="77500" lnSpcReduction="20000"/>
          </a:bodyPr>
          <a:lstStyle/>
          <a:p>
            <a:r>
              <a:rPr lang="en-US" dirty="0" smtClean="0"/>
              <a:t>Guess Who’s Looking at Your Facebook Page?</a:t>
            </a:r>
          </a:p>
          <a:p>
            <a:r>
              <a:rPr lang="en-US" sz="2800" dirty="0">
                <a:hlinkClick r:id="rId2"/>
              </a:rPr>
              <a:t>http://</a:t>
            </a:r>
            <a:r>
              <a:rPr lang="en-US" sz="2800" dirty="0" smtClean="0">
                <a:hlinkClick r:id="rId2"/>
              </a:rPr>
              <a:t>www.thefreelibrary.com/Guess+who's+looking+at+your+Facebook+page%3F-a0385068328</a:t>
            </a:r>
            <a:endParaRPr lang="en-US" sz="2800" dirty="0" smtClean="0"/>
          </a:p>
          <a:p>
            <a:endParaRPr lang="en-US" sz="2600" dirty="0" smtClean="0"/>
          </a:p>
          <a:p>
            <a:r>
              <a:rPr lang="en-US" sz="3100" dirty="0" smtClean="0"/>
              <a:t>Tell what your main idea (topic) is. __________ is…</a:t>
            </a:r>
          </a:p>
          <a:p>
            <a:r>
              <a:rPr lang="en-US" sz="3100" dirty="0" smtClean="0"/>
              <a:t>Pick four important details about your main </a:t>
            </a:r>
            <a:r>
              <a:rPr lang="en-US" sz="3100" dirty="0" smtClean="0"/>
              <a:t>idea and use the following transitions to describe them:</a:t>
            </a:r>
            <a:endParaRPr lang="en-US" sz="3100" dirty="0" smtClean="0"/>
          </a:p>
          <a:p>
            <a:pPr lvl="1"/>
            <a:r>
              <a:rPr lang="en-US" sz="3100" dirty="0" smtClean="0"/>
              <a:t>Another </a:t>
            </a:r>
            <a:r>
              <a:rPr lang="en-US" sz="3100" dirty="0" smtClean="0"/>
              <a:t>important fact is…</a:t>
            </a:r>
          </a:p>
          <a:p>
            <a:pPr lvl="1"/>
            <a:r>
              <a:rPr lang="en-US" sz="3100" dirty="0" smtClean="0"/>
              <a:t>Can you believe that…</a:t>
            </a:r>
          </a:p>
          <a:p>
            <a:pPr lvl="1"/>
            <a:r>
              <a:rPr lang="en-US" sz="3100" dirty="0" smtClean="0"/>
              <a:t>I found out that…</a:t>
            </a:r>
          </a:p>
          <a:p>
            <a:pPr lvl="1"/>
            <a:r>
              <a:rPr lang="en-US" sz="3100" dirty="0" smtClean="0"/>
              <a:t>Did you know…</a:t>
            </a:r>
          </a:p>
          <a:p>
            <a:pPr lvl="1"/>
            <a:r>
              <a:rPr lang="en-US" sz="3100" dirty="0" smtClean="0"/>
              <a:t>It was interesting to learn…</a:t>
            </a:r>
          </a:p>
          <a:p>
            <a:pPr lvl="0"/>
            <a:r>
              <a:rPr lang="en-US" sz="3100" dirty="0">
                <a:solidFill>
                  <a:prstClr val="black"/>
                </a:solidFill>
              </a:rPr>
              <a:t>End your summary with an amazing fact you learned!</a:t>
            </a:r>
          </a:p>
          <a:p>
            <a:pPr lvl="1"/>
            <a:endParaRPr lang="en-US" sz="3100"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657600"/>
            <a:ext cx="1512743" cy="201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9478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US" dirty="0" smtClean="0"/>
              <a:t>What’s Inappropriate?</a:t>
            </a:r>
            <a:endParaRPr lang="en-US" dirty="0"/>
          </a:p>
        </p:txBody>
      </p:sp>
      <p:sp>
        <p:nvSpPr>
          <p:cNvPr id="3" name="Content Placeholder 2"/>
          <p:cNvSpPr>
            <a:spLocks noGrp="1"/>
          </p:cNvSpPr>
          <p:nvPr>
            <p:ph idx="1"/>
          </p:nvPr>
        </p:nvSpPr>
        <p:spPr/>
        <p:txBody>
          <a:bodyPr/>
          <a:lstStyle/>
          <a:p>
            <a:r>
              <a:rPr lang="en-US" dirty="0" smtClean="0"/>
              <a:t>Go to the link on the Community Portal to complete the “6 Career Killing Mistakes” assignment.</a:t>
            </a:r>
          </a:p>
          <a:p>
            <a:pPr lvl="1"/>
            <a:r>
              <a:rPr lang="en-US" dirty="0" smtClean="0"/>
              <a:t>Identify the mistakes #1-6 in your own words and explain what this means and what you should do to be professional.  Use the provided template</a:t>
            </a:r>
            <a:r>
              <a:rPr lang="en-US" dirty="0" smtClean="0"/>
              <a:t>.</a:t>
            </a:r>
          </a:p>
          <a:p>
            <a:pPr lvl="1"/>
            <a:r>
              <a:rPr lang="en-US" dirty="0" smtClean="0"/>
              <a:t>Evaluate your social media use by completing the tally sheet.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5102950"/>
            <a:ext cx="2971800" cy="1549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4876800" y="4977764"/>
            <a:ext cx="7620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6</a:t>
            </a:r>
            <a:endParaRPr lang="en-US" sz="4000" dirty="0"/>
          </a:p>
        </p:txBody>
      </p:sp>
    </p:spTree>
    <p:extLst>
      <p:ext uri="{BB962C8B-B14F-4D97-AF65-F5344CB8AC3E}">
        <p14:creationId xmlns:p14="http://schemas.microsoft.com/office/powerpoint/2010/main" val="2554954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US" dirty="0" smtClean="0"/>
              <a:t>Infographic Analysis</a:t>
            </a:r>
            <a:endParaRPr lang="en-US" dirty="0"/>
          </a:p>
        </p:txBody>
      </p:sp>
      <p:sp>
        <p:nvSpPr>
          <p:cNvPr id="3" name="Content Placeholder 2"/>
          <p:cNvSpPr>
            <a:spLocks noGrp="1"/>
          </p:cNvSpPr>
          <p:nvPr>
            <p:ph idx="1"/>
          </p:nvPr>
        </p:nvSpPr>
        <p:spPr/>
        <p:txBody>
          <a:bodyPr/>
          <a:lstStyle/>
          <a:p>
            <a:r>
              <a:rPr lang="en-US" dirty="0" smtClean="0"/>
              <a:t>Analyze the infographic and complete the assignment based on employers using social media to pre-screen potential employees.</a:t>
            </a:r>
          </a:p>
          <a:p>
            <a:r>
              <a:rPr lang="en-US" dirty="0">
                <a:hlinkClick r:id="rId2"/>
              </a:rPr>
              <a:t>http://</a:t>
            </a:r>
            <a:r>
              <a:rPr lang="en-US" dirty="0" smtClean="0">
                <a:hlinkClick r:id="rId2"/>
              </a:rPr>
              <a:t>www.mediabistro.com/alltwitter/social-media-employee-screening_b55256</a:t>
            </a:r>
            <a:endParaRPr lang="en-US" dirty="0" smtClean="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419600"/>
            <a:ext cx="3269009" cy="2152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3114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US" dirty="0" smtClean="0"/>
              <a:t>Why Might an Employer Check?</a:t>
            </a:r>
            <a:endParaRPr lang="en-US" dirty="0"/>
          </a:p>
        </p:txBody>
      </p:sp>
      <p:sp>
        <p:nvSpPr>
          <p:cNvPr id="3" name="Content Placeholder 2"/>
          <p:cNvSpPr>
            <a:spLocks noGrp="1"/>
          </p:cNvSpPr>
          <p:nvPr>
            <p:ph idx="1"/>
          </p:nvPr>
        </p:nvSpPr>
        <p:spPr/>
        <p:txBody>
          <a:bodyPr/>
          <a:lstStyle/>
          <a:p>
            <a:r>
              <a:rPr lang="en-US" dirty="0" smtClean="0"/>
              <a:t>Looking at a candidate’s personality</a:t>
            </a:r>
          </a:p>
          <a:p>
            <a:r>
              <a:rPr lang="en-US" dirty="0" smtClean="0"/>
              <a:t>Looking at a candidate’s communication skills</a:t>
            </a:r>
          </a:p>
          <a:p>
            <a:r>
              <a:rPr lang="en-US" dirty="0" smtClean="0"/>
              <a:t>Highlights/Accomplishments (things that might set you apart…be sure they are accurate)</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038600"/>
            <a:ext cx="3895725"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08024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TotalTime>
  <Words>500</Words>
  <Application>Microsoft Office PowerPoint</Application>
  <PresentationFormat>On-screen Show (4:3)</PresentationFormat>
  <Paragraphs>62</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Impact of Social Media</vt:lpstr>
      <vt:lpstr>Social Media</vt:lpstr>
      <vt:lpstr>TED Talk</vt:lpstr>
      <vt:lpstr>Analogy</vt:lpstr>
      <vt:lpstr>Agree or Disagree?</vt:lpstr>
      <vt:lpstr>Non-fiction Summary</vt:lpstr>
      <vt:lpstr>What’s Inappropriate?</vt:lpstr>
      <vt:lpstr>Infographic Analysis</vt:lpstr>
      <vt:lpstr>Why Might an Employer Check?</vt:lpstr>
      <vt:lpstr>What Do Employers Think?</vt:lpstr>
      <vt:lpstr>What’s Out There About You?</vt:lpstr>
      <vt:lpstr>What Can You Do?</vt:lpstr>
      <vt:lpstr>Remember…</vt:lpstr>
      <vt:lpstr>Conclusions:  </vt:lpstr>
      <vt:lpstr>Final Assignment: Complete Both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Social Media</dc:title>
  <dc:creator>Kimberley Graybill</dc:creator>
  <cp:lastModifiedBy>Owner</cp:lastModifiedBy>
  <cp:revision>24</cp:revision>
  <dcterms:created xsi:type="dcterms:W3CDTF">2014-11-03T18:18:36Z</dcterms:created>
  <dcterms:modified xsi:type="dcterms:W3CDTF">2014-11-28T11:50:48Z</dcterms:modified>
</cp:coreProperties>
</file>